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63" r:id="rId3"/>
    <p:sldId id="257" r:id="rId4"/>
    <p:sldId id="258" r:id="rId5"/>
    <p:sldId id="259" r:id="rId6"/>
    <p:sldId id="260" r:id="rId7"/>
    <p:sldId id="261" r:id="rId8"/>
    <p:sldId id="264" r:id="rId9"/>
  </p:sldIdLst>
  <p:sldSz cx="9144000" cy="6858000" type="screen4x3"/>
  <p:notesSz cx="6858000" cy="9144000"/>
  <p:custDataLst>
    <p:tags r:id="rId11"/>
  </p:custDataLst>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72" d="100"/>
          <a:sy n="72" d="100"/>
        </p:scale>
        <p:origin x="-110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0301734-9E0B-468F-9201-20BE390BE2D0}" type="datetimeFigureOut">
              <a:rPr lang="ru-RU" smtClean="0"/>
              <a:pPr/>
              <a:t>05.01.2016</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7F3950A-56CA-4CE3-8C72-A714EFAFA608}" type="slidenum">
              <a:rPr lang="ru-RU" smtClean="0"/>
              <a:pPr/>
              <a:t>‹#›</a:t>
            </a:fld>
            <a:endParaRPr lang="ru-RU"/>
          </a:p>
        </p:txBody>
      </p:sp>
    </p:spTree>
    <p:extLst>
      <p:ext uri="{BB962C8B-B14F-4D97-AF65-F5344CB8AC3E}">
        <p14:creationId xmlns="" xmlns:p14="http://schemas.microsoft.com/office/powerpoint/2010/main" val="36040960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07F3950A-56CA-4CE3-8C72-A714EFAFA608}" type="slidenum">
              <a:rPr lang="ru-RU" smtClean="0"/>
              <a:pPr/>
              <a:t>3</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B632C784-0422-4E0C-B221-7FCC9133ED18}" type="datetimeFigureOut">
              <a:rPr lang="ru-RU" smtClean="0"/>
              <a:pPr/>
              <a:t>05.01.2016</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B4A45F4D-5735-4114-8EE8-BA0E4AC8245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632C784-0422-4E0C-B221-7FCC9133ED18}" type="datetimeFigureOut">
              <a:rPr lang="ru-RU" smtClean="0"/>
              <a:pPr/>
              <a:t>05.01.2016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4A45F4D-5735-4114-8EE8-BA0E4AC8245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632C784-0422-4E0C-B221-7FCC9133ED18}" type="datetimeFigureOut">
              <a:rPr lang="ru-RU" smtClean="0"/>
              <a:pPr/>
              <a:t>05.01.2016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4A45F4D-5735-4114-8EE8-BA0E4AC8245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632C784-0422-4E0C-B221-7FCC9133ED18}" type="datetimeFigureOut">
              <a:rPr lang="ru-RU" smtClean="0"/>
              <a:pPr/>
              <a:t>05.01.2016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4A45F4D-5735-4114-8EE8-BA0E4AC8245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B632C784-0422-4E0C-B221-7FCC9133ED18}" type="datetimeFigureOut">
              <a:rPr lang="ru-RU" smtClean="0"/>
              <a:pPr/>
              <a:t>05.01.2016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4A45F4D-5735-4114-8EE8-BA0E4AC8245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B632C784-0422-4E0C-B221-7FCC9133ED18}" type="datetimeFigureOut">
              <a:rPr lang="ru-RU" smtClean="0"/>
              <a:pPr/>
              <a:t>05.01.2016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4A45F4D-5735-4114-8EE8-BA0E4AC8245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B632C784-0422-4E0C-B221-7FCC9133ED18}" type="datetimeFigureOut">
              <a:rPr lang="ru-RU" smtClean="0"/>
              <a:pPr/>
              <a:t>05.01.2016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4A45F4D-5735-4114-8EE8-BA0E4AC8245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B632C784-0422-4E0C-B221-7FCC9133ED18}" type="datetimeFigureOut">
              <a:rPr lang="ru-RU" smtClean="0"/>
              <a:pPr/>
              <a:t>05.01.2016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4A45F4D-5735-4114-8EE8-BA0E4AC8245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632C784-0422-4E0C-B221-7FCC9133ED18}" type="datetimeFigureOut">
              <a:rPr lang="ru-RU" smtClean="0"/>
              <a:pPr/>
              <a:t>05.01.2016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4A45F4D-5735-4114-8EE8-BA0E4AC82458}"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B632C784-0422-4E0C-B221-7FCC9133ED18}" type="datetimeFigureOut">
              <a:rPr lang="ru-RU" smtClean="0"/>
              <a:pPr/>
              <a:t>05.01.2016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4A45F4D-5735-4114-8EE8-BA0E4AC8245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B632C784-0422-4E0C-B221-7FCC9133ED18}" type="datetimeFigureOut">
              <a:rPr lang="ru-RU" smtClean="0"/>
              <a:pPr/>
              <a:t>05.01.2016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B4A45F4D-5735-4114-8EE8-BA0E4AC82458}"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632C784-0422-4E0C-B221-7FCC9133ED18}" type="datetimeFigureOut">
              <a:rPr lang="ru-RU" smtClean="0"/>
              <a:pPr/>
              <a:t>05.01.2016</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4A45F4D-5735-4114-8EE8-BA0E4AC82458}"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pic>
        <p:nvPicPr>
          <p:cNvPr id="6" name="Picture 6" descr="M26"/>
          <p:cNvPicPr>
            <a:picLocks noChangeAspect="1" noChangeArrowheads="1"/>
          </p:cNvPicPr>
          <p:nvPr/>
        </p:nvPicPr>
        <p:blipFill>
          <a:blip r:embed="rId2"/>
          <a:srcRect/>
          <a:stretch>
            <a:fillRect/>
          </a:stretch>
        </p:blipFill>
        <p:spPr bwMode="auto">
          <a:xfrm>
            <a:off x="0" y="0"/>
            <a:ext cx="9144000" cy="6858000"/>
          </a:xfrm>
          <a:prstGeom prst="rect">
            <a:avLst/>
          </a:prstGeom>
          <a:gradFill rotWithShape="0">
            <a:gsLst>
              <a:gs pos="0">
                <a:srgbClr val="FC9FCB"/>
              </a:gs>
              <a:gs pos="13000">
                <a:srgbClr val="F8B049"/>
              </a:gs>
              <a:gs pos="21001">
                <a:srgbClr val="F8B049"/>
              </a:gs>
              <a:gs pos="63000">
                <a:srgbClr val="FEE7F2"/>
              </a:gs>
              <a:gs pos="67000">
                <a:srgbClr val="F952A0"/>
              </a:gs>
              <a:gs pos="69000">
                <a:srgbClr val="C50849"/>
              </a:gs>
              <a:gs pos="82001">
                <a:srgbClr val="B43E85"/>
              </a:gs>
              <a:gs pos="100000">
                <a:srgbClr val="F8B049"/>
              </a:gs>
            </a:gsLst>
            <a:lin ang="5400000"/>
          </a:gradFill>
          <a:ln w="9525">
            <a:noFill/>
            <a:miter lim="800000"/>
            <a:headEnd/>
            <a:tailEnd/>
          </a:ln>
        </p:spPr>
      </p:pic>
      <p:sp>
        <p:nvSpPr>
          <p:cNvPr id="8" name="Прямоугольник 7"/>
          <p:cNvSpPr/>
          <p:nvPr/>
        </p:nvSpPr>
        <p:spPr>
          <a:xfrm>
            <a:off x="642910" y="1928802"/>
            <a:ext cx="7500990" cy="2862322"/>
          </a:xfrm>
          <a:prstGeom prst="rect">
            <a:avLst/>
          </a:prstGeom>
          <a:noFill/>
        </p:spPr>
        <p:txBody>
          <a:bodyPr wrap="square" lIns="91440" tIns="45720" rIns="91440" bIns="45720">
            <a:spAutoFit/>
          </a:bodyPr>
          <a:lstStyle/>
          <a:p>
            <a:pPr algn="ctr"/>
            <a:r>
              <a:rPr lang="kk-KZ" sz="6000" b="1" cap="none" spc="0" dirty="0" smtClean="0">
                <a:ln w="17780" cmpd="sng">
                  <a:solidFill>
                    <a:srgbClr val="FFFFFF"/>
                  </a:solidFill>
                  <a:prstDash val="solid"/>
                  <a:miter lim="800000"/>
                </a:ln>
                <a:solidFill>
                  <a:srgbClr val="FF0000"/>
                </a:solidFill>
                <a:effectLst>
                  <a:outerShdw blurRad="50800" algn="tl" rotWithShape="0">
                    <a:srgbClr val="000000"/>
                  </a:outerShdw>
                </a:effectLst>
                <a:latin typeface="Times New Roman" pitchFamily="18" charset="0"/>
                <a:cs typeface="Times New Roman" pitchFamily="18" charset="0"/>
              </a:rPr>
              <a:t>Этнопедагогикалық ой</a:t>
            </a:r>
            <a:r>
              <a:rPr lang="en-US" sz="6000" b="1" cap="none" spc="0" dirty="0" smtClean="0">
                <a:ln w="17780" cmpd="sng">
                  <a:solidFill>
                    <a:srgbClr val="FFFFFF"/>
                  </a:solidFill>
                  <a:prstDash val="solid"/>
                  <a:miter lim="800000"/>
                </a:ln>
                <a:solidFill>
                  <a:srgbClr val="FF0000"/>
                </a:solidFill>
                <a:effectLst>
                  <a:outerShdw blurRad="50800" algn="tl" rotWithShape="0">
                    <a:srgbClr val="000000"/>
                  </a:outerShdw>
                </a:effectLst>
                <a:latin typeface="Times New Roman" pitchFamily="18" charset="0"/>
                <a:cs typeface="Times New Roman" pitchFamily="18" charset="0"/>
              </a:rPr>
              <a:t>-</a:t>
            </a:r>
            <a:r>
              <a:rPr lang="kk-KZ" sz="6000" b="1" cap="none" spc="0" dirty="0" smtClean="0">
                <a:ln w="17780" cmpd="sng">
                  <a:solidFill>
                    <a:srgbClr val="FFFFFF"/>
                  </a:solidFill>
                  <a:prstDash val="solid"/>
                  <a:miter lim="800000"/>
                </a:ln>
                <a:solidFill>
                  <a:srgbClr val="FF0000"/>
                </a:solidFill>
                <a:effectLst>
                  <a:outerShdw blurRad="50800" algn="tl" rotWithShape="0">
                    <a:srgbClr val="000000"/>
                  </a:outerShdw>
                </a:effectLst>
                <a:latin typeface="Times New Roman" pitchFamily="18" charset="0"/>
                <a:cs typeface="Times New Roman" pitchFamily="18" charset="0"/>
              </a:rPr>
              <a:t>пікірлердің шығу тарихы және дамуы</a:t>
            </a:r>
            <a:endParaRPr lang="ru-RU" sz="6000" b="1" cap="none" spc="0" dirty="0">
              <a:ln w="17780" cmpd="sng">
                <a:solidFill>
                  <a:srgbClr val="FFFFFF"/>
                </a:solidFill>
                <a:prstDash val="solid"/>
                <a:miter lim="800000"/>
              </a:ln>
              <a:solidFill>
                <a:srgbClr val="FF0000"/>
              </a:solidFill>
              <a:effectLst>
                <a:outerShdw blurRad="50800" algn="tl" rotWithShape="0">
                  <a:srgbClr val="000000"/>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285720" y="1000108"/>
            <a:ext cx="8501121" cy="7294305"/>
          </a:xfrm>
          <a:prstGeom prst="rect">
            <a:avLst/>
          </a:prstGeom>
          <a:noFill/>
        </p:spPr>
        <p:txBody>
          <a:bodyPr wrap="square" lIns="91440" tIns="45720" rIns="91440" bIns="45720">
            <a:spAutoFit/>
          </a:bodyPr>
          <a:lstStyle/>
          <a:p>
            <a:pPr algn="ctr"/>
            <a:r>
              <a:rPr lang="kk-KZ" sz="54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Жоспар:</a:t>
            </a:r>
          </a:p>
          <a:p>
            <a:pPr marL="914400" indent="-914400" algn="ctr">
              <a:buAutoNum type="arabicPeriod"/>
            </a:pPr>
            <a:r>
              <a:rPr lang="kk-KZ" sz="40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Times New Roman" pitchFamily="18" charset="0"/>
                <a:cs typeface="Times New Roman" pitchFamily="18" charset="0"/>
              </a:rPr>
              <a:t>Қазақ этнопедагогикасы</a:t>
            </a:r>
            <a:endParaRPr lang="en-US" sz="40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Times New Roman" pitchFamily="18" charset="0"/>
              <a:cs typeface="Times New Roman" pitchFamily="18" charset="0"/>
            </a:endParaRPr>
          </a:p>
          <a:p>
            <a:pPr marL="914400" indent="-914400" algn="ctr">
              <a:buAutoNum type="arabicPeriod"/>
            </a:pPr>
            <a:r>
              <a:rPr lang="kk-KZ" sz="40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Times New Roman" pitchFamily="18" charset="0"/>
                <a:cs typeface="Times New Roman" pitchFamily="18" charset="0"/>
              </a:rPr>
              <a:t>Г. Н. Волковтың пікірі</a:t>
            </a:r>
          </a:p>
          <a:p>
            <a:pPr marL="914400" indent="-914400" algn="ctr">
              <a:buFont typeface="+mj-lt"/>
              <a:buAutoNum type="arabicPeriod"/>
            </a:pPr>
            <a:r>
              <a:rPr lang="kk-KZ" sz="40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Times New Roman" pitchFamily="18" charset="0"/>
                <a:cs typeface="Times New Roman" pitchFamily="18" charset="0"/>
              </a:rPr>
              <a:t>В.А. Пятиннің</a:t>
            </a:r>
            <a:r>
              <a:rPr lang="kk-KZ" sz="40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Times New Roman" pitchFamily="18" charset="0"/>
                <a:cs typeface="Times New Roman" pitchFamily="18" charset="0"/>
              </a:rPr>
              <a:t> </a:t>
            </a:r>
            <a:r>
              <a:rPr lang="kk-KZ" sz="40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Times New Roman" pitchFamily="18" charset="0"/>
                <a:cs typeface="Times New Roman" pitchFamily="18" charset="0"/>
              </a:rPr>
              <a:t>пікірі</a:t>
            </a:r>
          </a:p>
          <a:p>
            <a:pPr marL="914400" indent="-914400" algn="ctr">
              <a:buFont typeface="+mj-lt"/>
              <a:buAutoNum type="arabicPeriod"/>
            </a:pPr>
            <a:r>
              <a:rPr lang="kk-KZ" sz="40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Times New Roman" pitchFamily="18" charset="0"/>
                <a:cs typeface="Times New Roman" pitchFamily="18" charset="0"/>
              </a:rPr>
              <a:t>Қазақ педагогтарының ой</a:t>
            </a:r>
            <a:r>
              <a:rPr lang="en-US" sz="40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Times New Roman" pitchFamily="18" charset="0"/>
                <a:cs typeface="Times New Roman" pitchFamily="18" charset="0"/>
              </a:rPr>
              <a:t>-</a:t>
            </a:r>
            <a:r>
              <a:rPr lang="kk-KZ" sz="40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Times New Roman" pitchFamily="18" charset="0"/>
                <a:cs typeface="Times New Roman" pitchFamily="18" charset="0"/>
              </a:rPr>
              <a:t> пікірлері</a:t>
            </a:r>
          </a:p>
          <a:p>
            <a:pPr marL="914400" indent="-914400" algn="ctr">
              <a:buFont typeface="+mj-lt"/>
              <a:buAutoNum type="arabicPeriod"/>
            </a:pPr>
            <a:r>
              <a:rPr lang="kk-KZ" sz="40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Times New Roman" pitchFamily="18" charset="0"/>
                <a:cs typeface="Times New Roman" pitchFamily="18" charset="0"/>
              </a:rPr>
              <a:t>Этнопедагогика туралы еңбектер</a:t>
            </a:r>
          </a:p>
          <a:p>
            <a:pPr marL="914400" indent="-914400" algn="ctr"/>
            <a:r>
              <a:rPr lang="kk-KZ" sz="40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Times New Roman" pitchFamily="18" charset="0"/>
                <a:cs typeface="Times New Roman" pitchFamily="18" charset="0"/>
              </a:rPr>
              <a:t> </a:t>
            </a:r>
          </a:p>
          <a:p>
            <a:pPr marL="914400" indent="-914400" algn="ctr">
              <a:buFont typeface="+mj-lt"/>
              <a:buAutoNum type="arabicPeriod"/>
            </a:pPr>
            <a:endParaRPr lang="kk-KZ" sz="40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Times New Roman" pitchFamily="18" charset="0"/>
              <a:cs typeface="Times New Roman" pitchFamily="18" charset="0"/>
            </a:endParaRPr>
          </a:p>
          <a:p>
            <a:pPr marL="914400" indent="-914400" algn="ctr">
              <a:buFont typeface="+mj-lt"/>
              <a:buAutoNum type="arabicPeriod"/>
            </a:pPr>
            <a:endParaRPr lang="ru-RU"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28596" y="857232"/>
            <a:ext cx="8286808" cy="5355312"/>
          </a:xfrm>
          <a:prstGeom prst="rect">
            <a:avLst/>
          </a:prstGeom>
          <a:noFill/>
        </p:spPr>
        <p:txBody>
          <a:bodyPr wrap="square" rtlCol="0">
            <a:spAutoFit/>
          </a:bodyPr>
          <a:lstStyle/>
          <a:p>
            <a:r>
              <a:rPr lang="kk-KZ" dirty="0" smtClean="0">
                <a:solidFill>
                  <a:srgbClr val="00B0F0"/>
                </a:solidFill>
                <a:latin typeface="Times New Roman" pitchFamily="18" charset="0"/>
                <a:cs typeface="Times New Roman" pitchFamily="18" charset="0"/>
              </a:rPr>
              <a:t>Қазақ этнопедагогикасының қайнар бұлағы біздің заманымызға дейінгі дәуірден бастау алады. Ұлттық мәдениеттің тегі сол ұлттың ұлт болып қалыптаспай тұрған кезінен бастап-ақ жеке ұлыстардың ұрпағын тәрбиелеуден туындағаны белгілі. Балалардың жан-жақты дамуы үшін, әсіресе сұлулық пен сымбаттылыққа қанық болулары үшін оқу-тәрбие үрдісінде халықтық педагогиканы қолдану өте маңызды.</a:t>
            </a:r>
          </a:p>
          <a:p>
            <a:r>
              <a:rPr lang="kk-KZ" dirty="0" smtClean="0">
                <a:solidFill>
                  <a:srgbClr val="00B0F0"/>
                </a:solidFill>
                <a:latin typeface="Times New Roman" pitchFamily="18" charset="0"/>
                <a:cs typeface="Times New Roman" pitchFamily="18" charset="0"/>
              </a:rPr>
              <a:t>Этнопедагогика ұғымын айналымға тұңғыш енгізген чуваш ғалымы Г.Н. Волков. Этнопедагогика – халықтың тәрбиелік тәжірибесін, оның көзқарасын зерттейтін ғылым. Зерттеу объектісі халықтың тәлім-тәрбиесі жөніндегі ұғым түсініктері, дәстүрлері, тәжірибесі болып табылатын ғылым саласы ретіндегі этнопедагогика қалыптасу, даму үстінде. Әсіресе соңғы жылдары оның зерттеу пәні, әдістері туралы, халықтық педагогикалық идеяларды бүгінгі тәрбие теориясы мен практикасында жүзеге асыру жолдарының мәселелері туралы зерттеулер едәуір көп. Бұлардың ішінде халықтық педагогиканың пайда болуы мен дамуы, қазіргі жайы жан-жақты сөз етіліп, оның теориялық-әдістемелік мәселелерін анықтауға бағытталған еңбектердің маңызы зор. Көрнекі қазақ ғалымдары А. Байтұрсынов, М. Дулатов, М. Жұмабаев, Ж. Аймауытов халықтық педагогиканың тәжірибесін зерттей білуге ерекше мән берген.</a:t>
            </a:r>
          </a:p>
          <a:p>
            <a:endParaRPr lang="kk-KZ" dirty="0">
              <a:solidFill>
                <a:srgbClr val="00B0F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00562" y="1071546"/>
            <a:ext cx="4357718" cy="5355312"/>
          </a:xfrm>
          <a:prstGeom prst="rect">
            <a:avLst/>
          </a:prstGeom>
          <a:noFill/>
        </p:spPr>
        <p:txBody>
          <a:bodyPr wrap="square" rtlCol="0">
            <a:spAutoFit/>
          </a:bodyPr>
          <a:lstStyle/>
          <a:p>
            <a:r>
              <a:rPr lang="kk-KZ" b="1" dirty="0" smtClean="0">
                <a:solidFill>
                  <a:srgbClr val="00B0F0"/>
                </a:solidFill>
                <a:latin typeface="Times New Roman" pitchFamily="18" charset="0"/>
                <a:cs typeface="Times New Roman" pitchFamily="18" charset="0"/>
              </a:rPr>
              <a:t>Г.Н. Волков: “Этникалық педагогика халықтың педагогикалық мәдениетімен қатар, ұлттық тәрбие жүйесіндегі эволюциялық өзгерістер нәтижесінде, тарихи жағдайлардың әсерімен қалыптасқан ұлттық мінездің ерекшеліктерін зерттейді”, </a:t>
            </a:r>
            <a:r>
              <a:rPr lang="en-US" b="1" dirty="0" smtClean="0">
                <a:solidFill>
                  <a:srgbClr val="00B0F0"/>
                </a:solidFill>
                <a:latin typeface="Times New Roman" pitchFamily="18" charset="0"/>
                <a:cs typeface="Times New Roman" pitchFamily="18" charset="0"/>
              </a:rPr>
              <a:t>- </a:t>
            </a:r>
            <a:r>
              <a:rPr lang="kk-KZ" b="1" dirty="0" smtClean="0">
                <a:solidFill>
                  <a:srgbClr val="00B0F0"/>
                </a:solidFill>
                <a:latin typeface="Times New Roman" pitchFamily="18" charset="0"/>
                <a:cs typeface="Times New Roman" pitchFamily="18" charset="0"/>
              </a:rPr>
              <a:t>деп түсініктеме берді. Г.Н. Волковтың еңбектері халық педагогикасының пәнін, оның педагогикалық негіздерін, әдістері мен құралдарын анықтауда, халық педагогикасының тұжырымдамасын қалыптастыруда үлкен рөл атқарады. Г.Н. Волковтың тұжырымы  бойынша, </a:t>
            </a:r>
            <a:r>
              <a:rPr lang="ru-RU" b="1" dirty="0" smtClean="0">
                <a:solidFill>
                  <a:srgbClr val="00B0F0"/>
                </a:solidFill>
                <a:latin typeface="Times New Roman" pitchFamily="18" charset="0"/>
                <a:cs typeface="Times New Roman" pitchFamily="18" charset="0"/>
              </a:rPr>
              <a:t>«</a:t>
            </a:r>
            <a:r>
              <a:rPr lang="kk-KZ" b="1" dirty="0" smtClean="0">
                <a:solidFill>
                  <a:srgbClr val="00B0F0"/>
                </a:solidFill>
                <a:latin typeface="Times New Roman" pitchFamily="18" charset="0"/>
                <a:cs typeface="Times New Roman" pitchFamily="18" charset="0"/>
              </a:rPr>
              <a:t>“этникалық тәрбие” </a:t>
            </a:r>
            <a:r>
              <a:rPr lang="en-US" b="1" dirty="0" smtClean="0">
                <a:solidFill>
                  <a:srgbClr val="00B0F0"/>
                </a:solidFill>
                <a:latin typeface="Times New Roman" pitchFamily="18" charset="0"/>
                <a:cs typeface="Times New Roman" pitchFamily="18" charset="0"/>
              </a:rPr>
              <a:t>–</a:t>
            </a:r>
            <a:r>
              <a:rPr lang="kk-KZ" b="1" dirty="0" smtClean="0">
                <a:solidFill>
                  <a:srgbClr val="00B0F0"/>
                </a:solidFill>
                <a:latin typeface="Times New Roman" pitchFamily="18" charset="0"/>
                <a:cs typeface="Times New Roman" pitchFamily="18" charset="0"/>
              </a:rPr>
              <a:t> бұл отбасындағы, рудағы, тайпадағы тәрбие. Ол тәрбие жеке алғанда да, бірге алғанда да </a:t>
            </a:r>
            <a:r>
              <a:rPr lang="en-US" b="1" dirty="0" smtClean="0">
                <a:solidFill>
                  <a:srgbClr val="00B0F0"/>
                </a:solidFill>
                <a:latin typeface="Times New Roman" pitchFamily="18" charset="0"/>
                <a:cs typeface="Times New Roman" pitchFamily="18" charset="0"/>
              </a:rPr>
              <a:t>– </a:t>
            </a:r>
            <a:r>
              <a:rPr lang="ru-RU" b="1" dirty="0" err="1" smtClean="0">
                <a:solidFill>
                  <a:srgbClr val="00B0F0"/>
                </a:solidFill>
                <a:latin typeface="Times New Roman" pitchFamily="18" charset="0"/>
                <a:cs typeface="Times New Roman" pitchFamily="18" charset="0"/>
              </a:rPr>
              <a:t>халықтық»</a:t>
            </a:r>
            <a:r>
              <a:rPr lang="kk-KZ" b="1" dirty="0" smtClean="0">
                <a:solidFill>
                  <a:srgbClr val="00B0F0"/>
                </a:solidFill>
                <a:latin typeface="Times New Roman" pitchFamily="18" charset="0"/>
                <a:cs typeface="Times New Roman" pitchFamily="18" charset="0"/>
              </a:rPr>
              <a:t>.</a:t>
            </a:r>
            <a:endParaRPr lang="ru-RU" b="1" dirty="0">
              <a:solidFill>
                <a:srgbClr val="00B0F0"/>
              </a:solidFill>
              <a:latin typeface="Times New Roman" pitchFamily="18" charset="0"/>
              <a:cs typeface="Times New Roman" pitchFamily="18" charset="0"/>
            </a:endParaRPr>
          </a:p>
        </p:txBody>
      </p:sp>
      <p:pic>
        <p:nvPicPr>
          <p:cNvPr id="5" name="Рисунок 4" descr="Волков.jpg"/>
          <p:cNvPicPr>
            <a:picLocks noChangeAspect="1"/>
          </p:cNvPicPr>
          <p:nvPr/>
        </p:nvPicPr>
        <p:blipFill>
          <a:blip r:embed="rId2"/>
          <a:stretch>
            <a:fillRect/>
          </a:stretch>
        </p:blipFill>
        <p:spPr>
          <a:xfrm>
            <a:off x="500034" y="1142984"/>
            <a:ext cx="3786214" cy="5072098"/>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пятин.jpg"/>
          <p:cNvPicPr>
            <a:picLocks noChangeAspect="1"/>
          </p:cNvPicPr>
          <p:nvPr/>
        </p:nvPicPr>
        <p:blipFill>
          <a:blip r:embed="rId2"/>
          <a:stretch>
            <a:fillRect/>
          </a:stretch>
        </p:blipFill>
        <p:spPr>
          <a:xfrm>
            <a:off x="5143504" y="928670"/>
            <a:ext cx="3500462" cy="5286412"/>
          </a:xfrm>
          <a:prstGeom prst="rect">
            <a:avLst/>
          </a:prstGeom>
        </p:spPr>
      </p:pic>
      <p:sp>
        <p:nvSpPr>
          <p:cNvPr id="3" name="TextBox 2"/>
          <p:cNvSpPr txBox="1"/>
          <p:nvPr/>
        </p:nvSpPr>
        <p:spPr>
          <a:xfrm>
            <a:off x="571472" y="857232"/>
            <a:ext cx="4000528" cy="4524315"/>
          </a:xfrm>
          <a:prstGeom prst="rect">
            <a:avLst/>
          </a:prstGeom>
          <a:noFill/>
        </p:spPr>
        <p:txBody>
          <a:bodyPr wrap="square" rtlCol="0">
            <a:spAutoFit/>
          </a:bodyPr>
          <a:lstStyle/>
          <a:p>
            <a:r>
              <a:rPr lang="kk-KZ" b="1" dirty="0" smtClean="0">
                <a:solidFill>
                  <a:srgbClr val="00B0F0"/>
                </a:solidFill>
                <a:latin typeface="Times New Roman" pitchFamily="18" charset="0"/>
                <a:cs typeface="Times New Roman" pitchFamily="18" charset="0"/>
              </a:rPr>
              <a:t>Профессор В.А.Пятиннің басшылығымен ресейлік бір топ ғалымдардың анықтамасы бойынша, </a:t>
            </a:r>
            <a:r>
              <a:rPr lang="ru-RU" b="1" dirty="0" smtClean="0">
                <a:solidFill>
                  <a:srgbClr val="00B0F0"/>
                </a:solidFill>
                <a:latin typeface="Times New Roman" pitchFamily="18" charset="0"/>
                <a:cs typeface="Times New Roman" pitchFamily="18" charset="0"/>
              </a:rPr>
              <a:t>«</a:t>
            </a:r>
            <a:r>
              <a:rPr lang="kk-KZ" b="1" dirty="0" smtClean="0">
                <a:solidFill>
                  <a:srgbClr val="00B0F0"/>
                </a:solidFill>
                <a:latin typeface="Times New Roman" pitchFamily="18" charset="0"/>
                <a:cs typeface="Times New Roman" pitchFamily="18" charset="0"/>
              </a:rPr>
              <a:t>...Этнопедагогика әлеуметтік өзара байланыс пен қоғамдық ықпал ету үдерістерін зерттейді, осы зерттеу барысында, әлеуметтік нормаларды, құндылықтарды, тәжірибені меңгеретін нақты тұлға қалыптасады,балаларды оқыту мен тәрбиелеу туралы халықтың білімдерін, діни білімдер,отбасылық өмір сүру салты, дәстүрлерде көрсетілген халықтың даналығын жинайды және жүйелейді</a:t>
            </a:r>
            <a:r>
              <a:rPr lang="ru-RU" b="1" dirty="0" smtClean="0">
                <a:solidFill>
                  <a:srgbClr val="00B0F0"/>
                </a:solidFill>
                <a:latin typeface="Times New Roman" pitchFamily="18" charset="0"/>
                <a:cs typeface="Times New Roman" pitchFamily="18" charset="0"/>
              </a:rPr>
              <a:t>»</a:t>
            </a:r>
            <a:endParaRPr lang="ru-RU" b="1" dirty="0">
              <a:solidFill>
                <a:srgbClr val="00B0F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85720" y="1285860"/>
            <a:ext cx="8429684" cy="5632311"/>
          </a:xfrm>
          <a:prstGeom prst="rect">
            <a:avLst/>
          </a:prstGeom>
          <a:noFill/>
        </p:spPr>
        <p:txBody>
          <a:bodyPr wrap="square" rtlCol="0">
            <a:spAutoFit/>
          </a:bodyPr>
          <a:lstStyle/>
          <a:p>
            <a:r>
              <a:rPr lang="kk-KZ" sz="2000" b="1" dirty="0" smtClean="0">
                <a:solidFill>
                  <a:srgbClr val="00B0F0"/>
                </a:solidFill>
                <a:latin typeface="Times New Roman" pitchFamily="18" charset="0"/>
                <a:cs typeface="Times New Roman" pitchFamily="18" charset="0"/>
              </a:rPr>
              <a:t>М.И. Стельмаховичтің пікірі бойынша “Халық педагогикасы нақты этникалық қауымға қатыссыз, эмперикалық педагогикалық білімдер мен құралдарды қамтиды, ал этнопедагогика ұлттың өзіндік бейнесін көрсететін нақты этникалық сипаттағы педагогикалық дәстүрлермен байланысты болады.” </a:t>
            </a:r>
          </a:p>
          <a:p>
            <a:endParaRPr lang="kk-KZ" sz="2000" b="1" dirty="0">
              <a:solidFill>
                <a:srgbClr val="00B0F0"/>
              </a:solidFill>
              <a:latin typeface="Times New Roman" pitchFamily="18" charset="0"/>
              <a:cs typeface="Times New Roman" pitchFamily="18" charset="0"/>
            </a:endParaRPr>
          </a:p>
          <a:p>
            <a:r>
              <a:rPr lang="kk-KZ" sz="2000" b="1" dirty="0" smtClean="0">
                <a:solidFill>
                  <a:srgbClr val="00B0F0"/>
                </a:solidFill>
                <a:latin typeface="Times New Roman" pitchFamily="18" charset="0"/>
                <a:cs typeface="Times New Roman" pitchFamily="18" charset="0"/>
              </a:rPr>
              <a:t>Е.Л. Христова </a:t>
            </a:r>
            <a:r>
              <a:rPr lang="ru-RU" sz="2000" b="1" dirty="0" smtClean="0">
                <a:solidFill>
                  <a:srgbClr val="00B0F0"/>
                </a:solidFill>
                <a:latin typeface="Times New Roman" pitchFamily="18" charset="0"/>
                <a:cs typeface="Times New Roman" pitchFamily="18" charset="0"/>
              </a:rPr>
              <a:t>«</a:t>
            </a:r>
            <a:r>
              <a:rPr lang="kk-KZ" sz="2000" b="1" dirty="0" smtClean="0">
                <a:solidFill>
                  <a:srgbClr val="00B0F0"/>
                </a:solidFill>
                <a:latin typeface="Times New Roman" pitchFamily="18" charset="0"/>
                <a:cs typeface="Times New Roman" pitchFamily="18" charset="0"/>
              </a:rPr>
              <a:t>Халық педагогикасы</a:t>
            </a:r>
            <a:r>
              <a:rPr lang="ru-RU" sz="2000" b="1" dirty="0" smtClean="0">
                <a:solidFill>
                  <a:srgbClr val="00B0F0"/>
                </a:solidFill>
                <a:latin typeface="Times New Roman" pitchFamily="18" charset="0"/>
                <a:cs typeface="Times New Roman" pitchFamily="18" charset="0"/>
              </a:rPr>
              <a:t>» </a:t>
            </a:r>
            <a:r>
              <a:rPr lang="kk-KZ" sz="2000" b="1" dirty="0" smtClean="0">
                <a:solidFill>
                  <a:srgbClr val="00B0F0"/>
                </a:solidFill>
                <a:latin typeface="Times New Roman" pitchFamily="18" charset="0"/>
                <a:cs typeface="Times New Roman" pitchFamily="18" charset="0"/>
              </a:rPr>
              <a:t> бұқара халықтың таптық педагогикалық санасы еңбекшілердің мүдделерін көрсететін және әлеуметтік теңдік үшін күрескер ретінде адамды қалыптастыруға бағытталған, олардың педагогикалық іс</a:t>
            </a:r>
            <a:r>
              <a:rPr lang="en-US" sz="2000" b="1" dirty="0" smtClean="0">
                <a:solidFill>
                  <a:srgbClr val="00B0F0"/>
                </a:solidFill>
                <a:latin typeface="Times New Roman" pitchFamily="18" charset="0"/>
                <a:cs typeface="Times New Roman" pitchFamily="18" charset="0"/>
              </a:rPr>
              <a:t> -</a:t>
            </a:r>
            <a:r>
              <a:rPr lang="kk-KZ" sz="2000" b="1" dirty="0" smtClean="0">
                <a:solidFill>
                  <a:srgbClr val="00B0F0"/>
                </a:solidFill>
                <a:latin typeface="Times New Roman" pitchFamily="18" charset="0"/>
                <a:cs typeface="Times New Roman" pitchFamily="18" charset="0"/>
              </a:rPr>
              <a:t> әрекетінің бір бөлігі</a:t>
            </a:r>
            <a:r>
              <a:rPr lang="en-US" sz="2000" b="1" dirty="0" smtClean="0">
                <a:solidFill>
                  <a:srgbClr val="00B0F0"/>
                </a:solidFill>
                <a:latin typeface="Times New Roman" pitchFamily="18" charset="0"/>
                <a:cs typeface="Times New Roman" pitchFamily="18" charset="0"/>
              </a:rPr>
              <a:t>, -</a:t>
            </a:r>
            <a:r>
              <a:rPr lang="kk-KZ" sz="2000" b="1" dirty="0" smtClean="0">
                <a:solidFill>
                  <a:srgbClr val="00B0F0"/>
                </a:solidFill>
                <a:latin typeface="Times New Roman" pitchFamily="18" charset="0"/>
                <a:cs typeface="Times New Roman" pitchFamily="18" charset="0"/>
              </a:rPr>
              <a:t> деп қарастырды.</a:t>
            </a:r>
          </a:p>
          <a:p>
            <a:endParaRPr lang="kk-KZ" sz="2000" b="1" dirty="0">
              <a:solidFill>
                <a:srgbClr val="00B0F0"/>
              </a:solidFill>
              <a:latin typeface="Times New Roman" pitchFamily="18" charset="0"/>
              <a:cs typeface="Times New Roman" pitchFamily="18" charset="0"/>
            </a:endParaRPr>
          </a:p>
          <a:p>
            <a:r>
              <a:rPr lang="kk-KZ" sz="2000" b="1" dirty="0" smtClean="0">
                <a:solidFill>
                  <a:srgbClr val="00B0F0"/>
                </a:solidFill>
                <a:latin typeface="Times New Roman" pitchFamily="18" charset="0"/>
                <a:cs typeface="Times New Roman" pitchFamily="18" charset="0"/>
              </a:rPr>
              <a:t>Профессор С.А. Ұзақбаева өзінің халық педагогикасына арналған зерттеу жұмысында: “Халық педагогикасы </a:t>
            </a:r>
            <a:r>
              <a:rPr lang="en-US" sz="2000" b="1" dirty="0" smtClean="0">
                <a:solidFill>
                  <a:srgbClr val="00B0F0"/>
                </a:solidFill>
                <a:latin typeface="Times New Roman" pitchFamily="18" charset="0"/>
                <a:cs typeface="Times New Roman" pitchFamily="18" charset="0"/>
              </a:rPr>
              <a:t>–</a:t>
            </a:r>
            <a:r>
              <a:rPr lang="kk-KZ" sz="2000" b="1" dirty="0" smtClean="0">
                <a:solidFill>
                  <a:srgbClr val="00B0F0"/>
                </a:solidFill>
                <a:latin typeface="Times New Roman" pitchFamily="18" charset="0"/>
                <a:cs typeface="Times New Roman" pitchFamily="18" charset="0"/>
              </a:rPr>
              <a:t> бұл халық шығармашылығы, көп жағдайда ауызекі формада (халықтың ауызекі және қолданбалы сәндік өнері) ұрпақтан </a:t>
            </a:r>
            <a:r>
              <a:rPr lang="en-US" sz="2000" b="1" dirty="0" smtClean="0">
                <a:solidFill>
                  <a:srgbClr val="00B0F0"/>
                </a:solidFill>
                <a:latin typeface="Times New Roman" pitchFamily="18" charset="0"/>
                <a:cs typeface="Times New Roman" pitchFamily="18" charset="0"/>
              </a:rPr>
              <a:t>-</a:t>
            </a:r>
            <a:r>
              <a:rPr lang="kk-KZ" sz="2000" b="1" dirty="0" smtClean="0">
                <a:solidFill>
                  <a:srgbClr val="00B0F0"/>
                </a:solidFill>
                <a:latin typeface="Times New Roman" pitchFamily="18" charset="0"/>
                <a:cs typeface="Times New Roman" pitchFamily="18" charset="0"/>
              </a:rPr>
              <a:t> ұрпаққа білім, білік және дағдылардың жиынтығы” деген анықтаманы ұсынады.</a:t>
            </a:r>
            <a:endParaRPr lang="en-US" sz="2000" b="1" dirty="0" smtClean="0">
              <a:solidFill>
                <a:srgbClr val="00B0F0"/>
              </a:solidFill>
              <a:latin typeface="Times New Roman" pitchFamily="18" charset="0"/>
              <a:cs typeface="Times New Roman" pitchFamily="18" charset="0"/>
            </a:endParaRPr>
          </a:p>
          <a:p>
            <a:endParaRPr lang="ru-RU" sz="2000" b="1" dirty="0">
              <a:solidFill>
                <a:srgbClr val="00B0F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85720" y="928670"/>
            <a:ext cx="8643998" cy="4801314"/>
          </a:xfrm>
          <a:prstGeom prst="rect">
            <a:avLst/>
          </a:prstGeom>
          <a:noFill/>
        </p:spPr>
        <p:txBody>
          <a:bodyPr wrap="square" rtlCol="0">
            <a:spAutoFit/>
          </a:bodyPr>
          <a:lstStyle/>
          <a:p>
            <a:r>
              <a:rPr lang="kk-KZ" b="1" dirty="0" smtClean="0">
                <a:solidFill>
                  <a:srgbClr val="00B0F0"/>
                </a:solidFill>
                <a:latin typeface="Times New Roman" pitchFamily="18" charset="0"/>
                <a:cs typeface="Times New Roman" pitchFamily="18" charset="0"/>
              </a:rPr>
              <a:t>С.Қалиев халық педагогикасының ғылыми педагогикамен ара қатынасын сипаттай отырып тәрбиеге деген халықтың талабын ғылыми педагогиканың принциптерімен салыстырады:</a:t>
            </a:r>
          </a:p>
          <a:p>
            <a:pPr>
              <a:buFont typeface="Wingdings" pitchFamily="2" charset="2"/>
              <a:buChar char="Ø"/>
            </a:pPr>
            <a:r>
              <a:rPr lang="kk-KZ" b="1" dirty="0" smtClean="0">
                <a:solidFill>
                  <a:srgbClr val="00B0F0"/>
                </a:solidFill>
                <a:latin typeface="Times New Roman" pitchFamily="18" charset="0"/>
                <a:cs typeface="Times New Roman" pitchFamily="18" charset="0"/>
              </a:rPr>
              <a:t>Балалардың жас ерекшелігін ескеру;</a:t>
            </a:r>
          </a:p>
          <a:p>
            <a:pPr>
              <a:buFont typeface="Wingdings" pitchFamily="2" charset="2"/>
              <a:buChar char="Ø"/>
            </a:pPr>
            <a:r>
              <a:rPr lang="kk-KZ" b="1" dirty="0" smtClean="0">
                <a:solidFill>
                  <a:srgbClr val="00B0F0"/>
                </a:solidFill>
                <a:latin typeface="Times New Roman" pitchFamily="18" charset="0"/>
                <a:cs typeface="Times New Roman" pitchFamily="18" charset="0"/>
              </a:rPr>
              <a:t>Баланың дара ерекшелігін ескеру;</a:t>
            </a:r>
          </a:p>
          <a:p>
            <a:pPr>
              <a:buFont typeface="Wingdings" pitchFamily="2" charset="2"/>
              <a:buChar char="Ø"/>
            </a:pPr>
            <a:r>
              <a:rPr lang="kk-KZ" b="1" dirty="0" smtClean="0">
                <a:solidFill>
                  <a:srgbClr val="00B0F0"/>
                </a:solidFill>
                <a:latin typeface="Times New Roman" pitchFamily="18" charset="0"/>
                <a:cs typeface="Times New Roman" pitchFamily="18" charset="0"/>
              </a:rPr>
              <a:t>Баланың туған және өскен ортасының, ата ананың, туыстардың  әсері;</a:t>
            </a:r>
          </a:p>
          <a:p>
            <a:pPr>
              <a:buFont typeface="Wingdings" pitchFamily="2" charset="2"/>
              <a:buChar char="Ø"/>
            </a:pPr>
            <a:r>
              <a:rPr lang="kk-KZ" b="1" dirty="0" smtClean="0">
                <a:solidFill>
                  <a:srgbClr val="00B0F0"/>
                </a:solidFill>
                <a:latin typeface="Times New Roman" pitchFamily="18" charset="0"/>
                <a:cs typeface="Times New Roman" pitchFamily="18" charset="0"/>
              </a:rPr>
              <a:t>Баланың алдында жоғары мақсаттар мен міндеттерді қою;</a:t>
            </a:r>
          </a:p>
          <a:p>
            <a:pPr>
              <a:buFont typeface="Wingdings" pitchFamily="2" charset="2"/>
              <a:buChar char="Ø"/>
            </a:pPr>
            <a:r>
              <a:rPr lang="kk-KZ" b="1" dirty="0" smtClean="0">
                <a:solidFill>
                  <a:srgbClr val="00B0F0"/>
                </a:solidFill>
                <a:latin typeface="Times New Roman" pitchFamily="18" charset="0"/>
                <a:cs typeface="Times New Roman" pitchFamily="18" charset="0"/>
              </a:rPr>
              <a:t>Қазіргі педагогикада дамыта оқыту туралы идеялар, қиялдау, армандауын дамытуына орай қойылатын талаптармен байланысты;</a:t>
            </a:r>
          </a:p>
          <a:p>
            <a:pPr>
              <a:buFont typeface="Wingdings" pitchFamily="2" charset="2"/>
              <a:buChar char="Ø"/>
            </a:pPr>
            <a:r>
              <a:rPr lang="kk-KZ" b="1" dirty="0" smtClean="0">
                <a:solidFill>
                  <a:srgbClr val="00B0F0"/>
                </a:solidFill>
                <a:latin typeface="Times New Roman" pitchFamily="18" charset="0"/>
                <a:cs typeface="Times New Roman" pitchFamily="18" charset="0"/>
              </a:rPr>
              <a:t>Халық педагогикасының маңызды принципі: біртұтастық;</a:t>
            </a:r>
          </a:p>
          <a:p>
            <a:pPr>
              <a:buFont typeface="Wingdings" pitchFamily="2" charset="2"/>
              <a:buChar char="Ø"/>
            </a:pPr>
            <a:r>
              <a:rPr lang="kk-KZ" b="1" dirty="0" smtClean="0">
                <a:solidFill>
                  <a:srgbClr val="00B0F0"/>
                </a:solidFill>
                <a:latin typeface="Times New Roman" pitchFamily="18" charset="0"/>
                <a:cs typeface="Times New Roman" pitchFamily="18" charset="0"/>
              </a:rPr>
              <a:t>Халық педагогикасы балаларды өмірінің соңына дейін тәрбиелеу принципін ұстанады;</a:t>
            </a:r>
          </a:p>
          <a:p>
            <a:pPr>
              <a:buFont typeface="Wingdings" pitchFamily="2" charset="2"/>
              <a:buChar char="Ø"/>
            </a:pPr>
            <a:r>
              <a:rPr lang="kk-KZ" b="1" dirty="0" smtClean="0">
                <a:solidFill>
                  <a:srgbClr val="00B0F0"/>
                </a:solidFill>
                <a:latin typeface="Times New Roman" pitchFamily="18" charset="0"/>
                <a:cs typeface="Times New Roman" pitchFamily="18" charset="0"/>
              </a:rPr>
              <a:t>Халық педагогикасы ұжымдық тәрбие идеясына негізделген, оның барысында тәрбие үдерісіне барлығы: отбасындағы ересек балалардан бастап,ақсақалдарға дейін қатысады.</a:t>
            </a:r>
          </a:p>
          <a:p>
            <a:pPr>
              <a:buFont typeface="Wingdings" pitchFamily="2" charset="2"/>
              <a:buChar char="Ø"/>
            </a:pPr>
            <a:endParaRPr lang="kk-KZ" b="1" dirty="0" smtClean="0">
              <a:solidFill>
                <a:srgbClr val="00B0F0"/>
              </a:solidFill>
              <a:latin typeface="Times New Roman" pitchFamily="18" charset="0"/>
              <a:cs typeface="Times New Roman" pitchFamily="18" charset="0"/>
            </a:endParaRPr>
          </a:p>
          <a:p>
            <a:pPr>
              <a:buFont typeface="Wingdings" pitchFamily="2" charset="2"/>
              <a:buChar char="Ø"/>
            </a:pPr>
            <a:endParaRPr lang="ru-RU" b="1" dirty="0">
              <a:solidFill>
                <a:srgbClr val="00B0F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imgpreview (4).jpg"/>
          <p:cNvPicPr>
            <a:picLocks noChangeAspect="1"/>
          </p:cNvPicPr>
          <p:nvPr/>
        </p:nvPicPr>
        <p:blipFill>
          <a:blip r:embed="rId2"/>
          <a:stretch>
            <a:fillRect/>
          </a:stretch>
        </p:blipFill>
        <p:spPr>
          <a:xfrm>
            <a:off x="714348" y="1357298"/>
            <a:ext cx="1857388" cy="2714644"/>
          </a:xfrm>
          <a:prstGeom prst="rect">
            <a:avLst/>
          </a:prstGeom>
        </p:spPr>
      </p:pic>
      <p:pic>
        <p:nvPicPr>
          <p:cNvPr id="3" name="Рисунок 2" descr="imgpreview (5).jpg"/>
          <p:cNvPicPr>
            <a:picLocks noChangeAspect="1"/>
          </p:cNvPicPr>
          <p:nvPr/>
        </p:nvPicPr>
        <p:blipFill>
          <a:blip r:embed="rId3"/>
          <a:stretch>
            <a:fillRect/>
          </a:stretch>
        </p:blipFill>
        <p:spPr>
          <a:xfrm>
            <a:off x="3571868" y="1357298"/>
            <a:ext cx="1928826" cy="2714644"/>
          </a:xfrm>
          <a:prstGeom prst="rect">
            <a:avLst/>
          </a:prstGeom>
        </p:spPr>
      </p:pic>
      <p:pic>
        <p:nvPicPr>
          <p:cNvPr id="4" name="Рисунок 3" descr="imgpreview (6).jpg"/>
          <p:cNvPicPr>
            <a:picLocks noChangeAspect="1"/>
          </p:cNvPicPr>
          <p:nvPr/>
        </p:nvPicPr>
        <p:blipFill>
          <a:blip r:embed="rId4"/>
          <a:stretch>
            <a:fillRect/>
          </a:stretch>
        </p:blipFill>
        <p:spPr>
          <a:xfrm>
            <a:off x="6357950" y="1357298"/>
            <a:ext cx="1928826" cy="2714643"/>
          </a:xfrm>
          <a:prstGeom prst="rect">
            <a:avLst/>
          </a:prstGeom>
        </p:spPr>
      </p:pic>
      <p:pic>
        <p:nvPicPr>
          <p:cNvPr id="5" name="Рисунок 4" descr="imgpreview (12).jpg"/>
          <p:cNvPicPr>
            <a:picLocks noChangeAspect="1"/>
          </p:cNvPicPr>
          <p:nvPr/>
        </p:nvPicPr>
        <p:blipFill>
          <a:blip r:embed="rId5"/>
          <a:stretch>
            <a:fillRect/>
          </a:stretch>
        </p:blipFill>
        <p:spPr>
          <a:xfrm>
            <a:off x="4857752" y="4214818"/>
            <a:ext cx="2000264" cy="2428892"/>
          </a:xfrm>
          <a:prstGeom prst="rect">
            <a:avLst/>
          </a:prstGeom>
        </p:spPr>
      </p:pic>
      <p:pic>
        <p:nvPicPr>
          <p:cNvPr id="6" name="Рисунок 5" descr="imgpreview (13).jpg"/>
          <p:cNvPicPr>
            <a:picLocks noChangeAspect="1"/>
          </p:cNvPicPr>
          <p:nvPr/>
        </p:nvPicPr>
        <p:blipFill>
          <a:blip r:embed="rId6"/>
          <a:stretch>
            <a:fillRect/>
          </a:stretch>
        </p:blipFill>
        <p:spPr>
          <a:xfrm>
            <a:off x="2071670" y="4143380"/>
            <a:ext cx="2071701" cy="2714620"/>
          </a:xfrm>
          <a:prstGeom prst="rect">
            <a:avLst/>
          </a:prstGeom>
        </p:spPr>
      </p:pic>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93e272410ad32435c9ce2672bcc2278cc592e8f"/>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153</TotalTime>
  <Words>569</Words>
  <Application>Microsoft Office PowerPoint</Application>
  <PresentationFormat>Экран (4:3)</PresentationFormat>
  <Paragraphs>27</Paragraphs>
  <Slides>8</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Поток</vt:lpstr>
      <vt:lpstr>Слайд 1</vt:lpstr>
      <vt:lpstr>Слайд 2</vt:lpstr>
      <vt:lpstr>Слайд 3</vt:lpstr>
      <vt:lpstr>Слайд 4</vt:lpstr>
      <vt:lpstr>Слайд 5</vt:lpstr>
      <vt:lpstr>Слайд 6</vt:lpstr>
      <vt:lpstr>Слайд 7</vt:lpstr>
      <vt:lpstr>Слайд 8</vt:lpstr>
    </vt:vector>
  </TitlesOfParts>
  <Company>SPecialiST RePack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111</dc:creator>
  <cp:lastModifiedBy>FUJITSU</cp:lastModifiedBy>
  <cp:revision>19</cp:revision>
  <dcterms:created xsi:type="dcterms:W3CDTF">2013-09-17T15:37:13Z</dcterms:created>
  <dcterms:modified xsi:type="dcterms:W3CDTF">2016-01-05T17:43:16Z</dcterms:modified>
</cp:coreProperties>
</file>